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  <p:sldMasterId id="2147483799" r:id="rId2"/>
  </p:sldMasterIdLst>
  <p:sldIdLst>
    <p:sldId id="275" r:id="rId3"/>
    <p:sldId id="509" r:id="rId4"/>
    <p:sldId id="510" r:id="rId5"/>
    <p:sldId id="511" r:id="rId6"/>
    <p:sldId id="723" r:id="rId7"/>
    <p:sldId id="391" r:id="rId8"/>
    <p:sldId id="567" r:id="rId9"/>
    <p:sldId id="27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34FF-CB85-4C04-A717-253F0B44814D}" type="datetimeFigureOut">
              <a:rPr lang="pt-BR" smtClean="0"/>
              <a:t>11/06/2021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A6D5-86D0-42D9-AB44-36D40B074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2449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34FF-CB85-4C04-A717-253F0B44814D}" type="datetimeFigureOut">
              <a:rPr lang="pt-BR" smtClean="0"/>
              <a:t>11/06/2021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A6D5-86D0-42D9-AB44-36D40B074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744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34FF-CB85-4C04-A717-253F0B44814D}" type="datetimeFigureOut">
              <a:rPr lang="pt-BR" smtClean="0"/>
              <a:t>11/06/2021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A6D5-86D0-42D9-AB44-36D40B074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1842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34FF-CB85-4C04-A717-253F0B44814D}" type="datetimeFigureOut">
              <a:rPr lang="pt-BR" smtClean="0"/>
              <a:t>11/06/2021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A6D5-86D0-42D9-AB44-36D40B074816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2926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34FF-CB85-4C04-A717-253F0B44814D}" type="datetimeFigureOut">
              <a:rPr lang="pt-BR" smtClean="0"/>
              <a:t>11/06/2021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A6D5-86D0-42D9-AB44-36D40B074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5633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34FF-CB85-4C04-A717-253F0B44814D}" type="datetimeFigureOut">
              <a:rPr lang="pt-BR" smtClean="0"/>
              <a:t>11/06/2021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A6D5-86D0-42D9-AB44-36D40B074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5678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34FF-CB85-4C04-A717-253F0B44814D}" type="datetimeFigureOut">
              <a:rPr lang="pt-BR" smtClean="0"/>
              <a:t>11/06/2021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A6D5-86D0-42D9-AB44-36D40B074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7010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34FF-CB85-4C04-A717-253F0B44814D}" type="datetimeFigureOut">
              <a:rPr lang="pt-BR" smtClean="0"/>
              <a:t>11/06/2021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A6D5-86D0-42D9-AB44-36D40B074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2488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34FF-CB85-4C04-A717-253F0B44814D}" type="datetimeFigureOut">
              <a:rPr lang="pt-BR" smtClean="0"/>
              <a:t>11/06/2021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A6D5-86D0-42D9-AB44-36D40B074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69533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DAA98A-0201-4861-94DF-561764E468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Comic Sans MS" panose="030F0702030302020204" pitchFamily="66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0AD0C49-2D60-4976-BEB6-C5329E19C9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D361D7-9969-44AD-A77E-E4427C3B0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8502-B639-4156-ABF1-00BE8C373EB3}" type="datetimeFigureOut">
              <a:rPr lang="pt-BR" smtClean="0"/>
              <a:t>11/06/2021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A167D3-BBAC-4890-99DD-A0EE275B6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86EAA64-3850-4FE5-8443-65B6FB9DF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C5A46-0F02-46DC-8DE2-AA4A57657E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7920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CA0009-A2A2-473C-B3E1-7FA1DB334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1893"/>
          </a:xfrm>
        </p:spPr>
        <p:txBody>
          <a:bodyPr>
            <a:normAutofit/>
          </a:bodyPr>
          <a:lstStyle>
            <a:lvl1pPr>
              <a:defRPr sz="3600">
                <a:latin typeface="Comic Sans MS" panose="030F0702030302020204" pitchFamily="66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886AB32-E71B-4BB5-B76B-4F40C82CE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8324"/>
            <a:ext cx="10515600" cy="4808025"/>
          </a:xfr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  <a:lvl2pPr>
              <a:defRPr>
                <a:latin typeface="Comic Sans MS" panose="030F0702030302020204" pitchFamily="66" charset="0"/>
              </a:defRPr>
            </a:lvl2pPr>
            <a:lvl3pPr>
              <a:defRPr>
                <a:latin typeface="Comic Sans MS" panose="030F0702030302020204" pitchFamily="66" charset="0"/>
              </a:defRPr>
            </a:lvl3pPr>
            <a:lvl4pPr>
              <a:defRPr>
                <a:latin typeface="Comic Sans MS" panose="030F0702030302020204" pitchFamily="66" charset="0"/>
              </a:defRPr>
            </a:lvl4pPr>
            <a:lvl5pPr>
              <a:defRPr>
                <a:latin typeface="Comic Sans MS" panose="030F0702030302020204" pitchFamily="66" charset="0"/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F1CF09-A037-43E3-9443-2D008A683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8502-B639-4156-ABF1-00BE8C373EB3}" type="datetimeFigureOut">
              <a:rPr lang="pt-BR" smtClean="0"/>
              <a:t>11/06/2021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FAA023F-6466-4CFF-A7BA-90450C8D5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5413106-B42C-47FA-A454-5406EFAAA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C5A46-0F02-46DC-8DE2-AA4A57657E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2488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34FF-CB85-4C04-A717-253F0B44814D}" type="datetimeFigureOut">
              <a:rPr lang="pt-BR" smtClean="0"/>
              <a:t>11/06/2021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A6D5-86D0-42D9-AB44-36D40B074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86710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4C24AB-49DD-4B53-85AF-ED05365EB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Comic Sans MS" panose="030F0702030302020204" pitchFamily="66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27FB78-56ED-4B3C-85B1-838384E83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B226175-7923-49B3-98F9-6E1798522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8502-B639-4156-ABF1-00BE8C373EB3}" type="datetimeFigureOut">
              <a:rPr lang="pt-BR" smtClean="0"/>
              <a:t>11/06/2021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9E84265-4022-4F6E-8ABB-23B2C1EE0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733295-D915-4B91-84C7-9EC8EFB42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C5A46-0F02-46DC-8DE2-AA4A57657E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36694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D6DE83-0C68-4C4C-A7AB-ECE83A629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7930"/>
          </a:xfrm>
        </p:spPr>
        <p:txBody>
          <a:bodyPr>
            <a:normAutofit/>
          </a:bodyPr>
          <a:lstStyle>
            <a:lvl1pPr>
              <a:defRPr sz="3600">
                <a:latin typeface="Comic Sans MS" panose="030F0702030302020204" pitchFamily="66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3AE5A06-3280-474A-9A78-F3985BC5B8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  <a:lvl2pPr>
              <a:defRPr>
                <a:latin typeface="Comic Sans MS" panose="030F0702030302020204" pitchFamily="66" charset="0"/>
              </a:defRPr>
            </a:lvl2pPr>
            <a:lvl3pPr>
              <a:defRPr>
                <a:latin typeface="Comic Sans MS" panose="030F0702030302020204" pitchFamily="66" charset="0"/>
              </a:defRPr>
            </a:lvl3pPr>
            <a:lvl4pPr>
              <a:defRPr>
                <a:latin typeface="Comic Sans MS" panose="030F0702030302020204" pitchFamily="66" charset="0"/>
              </a:defRPr>
            </a:lvl4pPr>
            <a:lvl5pPr>
              <a:defRPr>
                <a:latin typeface="Comic Sans MS" panose="030F0702030302020204" pitchFamily="66" charset="0"/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64F1914-FFCE-4013-A52F-D340BAABF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  <a:lvl2pPr>
              <a:defRPr>
                <a:latin typeface="Comic Sans MS" panose="030F0702030302020204" pitchFamily="66" charset="0"/>
              </a:defRPr>
            </a:lvl2pPr>
            <a:lvl3pPr>
              <a:defRPr>
                <a:latin typeface="Comic Sans MS" panose="030F0702030302020204" pitchFamily="66" charset="0"/>
              </a:defRPr>
            </a:lvl3pPr>
            <a:lvl4pPr>
              <a:defRPr>
                <a:latin typeface="Comic Sans MS" panose="030F0702030302020204" pitchFamily="66" charset="0"/>
              </a:defRPr>
            </a:lvl4pPr>
            <a:lvl5pPr>
              <a:defRPr>
                <a:latin typeface="Comic Sans MS" panose="030F0702030302020204" pitchFamily="66" charset="0"/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903BC-47AC-4FE3-999A-A73276075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8502-B639-4156-ABF1-00BE8C373EB3}" type="datetimeFigureOut">
              <a:rPr lang="pt-BR" smtClean="0"/>
              <a:t>11/06/2021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4BBB8EB-77B4-43D9-9069-0D0E295DF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0A5D03F-23FC-4D75-80B6-4060A76BF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C5A46-0F02-46DC-8DE2-AA4A57657E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91386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EAFDDC-4560-45B9-88FC-2567746C9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923348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A40E01B-5671-419D-BD9B-7967B95D1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61A2D50-2852-4003-A200-F6E79BF065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374C665-5CE6-4369-AA3D-99D90EAC62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3191486-9BBF-4C86-B954-D6FF85CD2C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CCA7847-1A95-4647-BE2A-43F9FE332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8502-B639-4156-ABF1-00BE8C373EB3}" type="datetimeFigureOut">
              <a:rPr lang="pt-BR" smtClean="0"/>
              <a:t>11/06/2021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1FF35DB-5A2F-42F3-A587-703C24D89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F03173E-FBA9-4C2B-8425-F69CB8F3E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C5A46-0F02-46DC-8DE2-AA4A57657E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66956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E41F8C-562B-4135-A908-6B1D1F0AD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rmAutofit/>
          </a:bodyPr>
          <a:lstStyle>
            <a:lvl1pPr>
              <a:defRPr sz="3600">
                <a:latin typeface="Comic Sans MS" panose="030F0702030302020204" pitchFamily="66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79AF4A2-8846-4D2E-B4C8-56515E572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8502-B639-4156-ABF1-00BE8C373EB3}" type="datetimeFigureOut">
              <a:rPr lang="pt-BR" smtClean="0"/>
              <a:t>11/06/2021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C9B2782-359D-4536-AF9F-793FF3DEB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4B606FE-996B-48D4-B732-906A52815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C5A46-0F02-46DC-8DE2-AA4A57657E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5855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AA84DB4-6A50-48DF-B7C8-4CD896E62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8502-B639-4156-ABF1-00BE8C373EB3}" type="datetimeFigureOut">
              <a:rPr lang="pt-BR" smtClean="0"/>
              <a:t>11/06/2021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ABCB831-5163-4871-8E33-3EDFA5372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2DEABAB-7D98-4EC4-A193-D690907D9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C5A46-0F02-46DC-8DE2-AA4A57657E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46181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273D87-2314-491D-A587-B93192A21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D89A84-8990-40E7-B336-6DB5BB49F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1BFD926-93DB-4385-9D83-2A35963EF2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996FEE5-3A3C-4312-A3E4-EFF01758E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8502-B639-4156-ABF1-00BE8C373EB3}" type="datetimeFigureOut">
              <a:rPr lang="pt-BR" smtClean="0"/>
              <a:t>11/06/2021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3871E3A-EA49-4A75-A236-01ABDD372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D638C91-4DEC-4C82-917A-C38EF0291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C5A46-0F02-46DC-8DE2-AA4A57657E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31922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568827-5D3B-4FA2-A9EF-A765DEED7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CAED98B-1A6F-4791-860A-CFBD24CB5C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3ED4A3A-CBD2-4BD4-8C75-AE85162AFA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38A79CC-6491-4D51-9BB9-5D7165B27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8502-B639-4156-ABF1-00BE8C373EB3}" type="datetimeFigureOut">
              <a:rPr lang="pt-BR" smtClean="0"/>
              <a:t>11/06/2021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D950494-8AD7-4EE4-81B2-B32ED884B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A9659AA-50CD-48FD-A61F-191B27856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C5A46-0F02-46DC-8DE2-AA4A57657E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64498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C35C25-717B-4996-B859-37AC5530D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83C2786-685E-4046-A809-1D97CB691E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7B5E6C7-315F-4771-ACCD-3F8A66CA7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8502-B639-4156-ABF1-00BE8C373EB3}" type="datetimeFigureOut">
              <a:rPr lang="pt-BR" smtClean="0"/>
              <a:t>11/06/2021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E100AA1-3694-4336-BE12-4CE84F0D2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D62E746-7D9E-4657-B56C-D163E497B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C5A46-0F02-46DC-8DE2-AA4A57657E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42521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1D77526-00A4-4C0B-A517-4C4AE22F3E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98AC9B1-44DF-438E-8A58-A0C616150F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01C740-5C8A-4DC0-80FB-63FAA821A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8502-B639-4156-ABF1-00BE8C373EB3}" type="datetimeFigureOut">
              <a:rPr lang="pt-BR" smtClean="0"/>
              <a:t>11/06/2021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3B233A5-E8A9-47EF-990D-6369C7B09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73AAEEB-E7E2-49BB-BDA5-DBBE80EBE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C5A46-0F02-46DC-8DE2-AA4A57657E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5242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34FF-CB85-4C04-A717-253F0B44814D}" type="datetimeFigureOut">
              <a:rPr lang="pt-BR" smtClean="0"/>
              <a:t>11/06/2021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A6D5-86D0-42D9-AB44-36D40B074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1342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34FF-CB85-4C04-A717-253F0B44814D}" type="datetimeFigureOut">
              <a:rPr lang="pt-BR" smtClean="0"/>
              <a:t>11/06/2021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A6D5-86D0-42D9-AB44-36D40B074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5636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34FF-CB85-4C04-A717-253F0B44814D}" type="datetimeFigureOut">
              <a:rPr lang="pt-BR" smtClean="0"/>
              <a:t>11/06/2021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A6D5-86D0-42D9-AB44-36D40B074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798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34FF-CB85-4C04-A717-253F0B44814D}" type="datetimeFigureOut">
              <a:rPr lang="pt-BR" smtClean="0"/>
              <a:t>11/06/2021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A6D5-86D0-42D9-AB44-36D40B074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9045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34FF-CB85-4C04-A717-253F0B44814D}" type="datetimeFigureOut">
              <a:rPr lang="pt-BR" smtClean="0"/>
              <a:t>11/06/2021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A6D5-86D0-42D9-AB44-36D40B074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8897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34FF-CB85-4C04-A717-253F0B44814D}" type="datetimeFigureOut">
              <a:rPr lang="pt-BR" smtClean="0"/>
              <a:t>11/06/2021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A6D5-86D0-42D9-AB44-36D40B074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0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34FF-CB85-4C04-A717-253F0B44814D}" type="datetimeFigureOut">
              <a:rPr lang="pt-BR" smtClean="0"/>
              <a:t>11/06/2021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A6D5-86D0-42D9-AB44-36D40B074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1074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E4C634FF-CB85-4C04-A717-253F0B44814D}" type="datetimeFigureOut">
              <a:rPr lang="pt-BR" smtClean="0"/>
              <a:t>11/06/2021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2DAA6D5-86D0-42D9-AB44-36D40B074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39989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  <p:sldLayoutId id="2147483795" r:id="rId14"/>
    <p:sldLayoutId id="2147483796" r:id="rId15"/>
    <p:sldLayoutId id="2147483797" r:id="rId16"/>
    <p:sldLayoutId id="214748379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888AFE8-48D0-4815-868A-EEFC898BE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530C43F-18A9-4E37-98EA-B7D4D01E1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5C120C9-D087-4B3F-BED4-FCB53AFC55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E8502-B639-4156-ABF1-00BE8C373EB3}" type="datetimeFigureOut">
              <a:rPr lang="pt-BR" smtClean="0"/>
              <a:t>11/06/2021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B8866B0-44BA-4801-94C2-8DC9C01020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533758-6356-49AA-BC4C-B52AEB5D2B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C5A46-0F02-46DC-8DE2-AA4A57657E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47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omic Sans MS" panose="030F0702030302020204" pitchFamily="66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rofessor.omar.branquinho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mputerworld.com.br/2014/11/25/iot-e-um-grande-e-confuso-campo-a-espera-de-explodir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professor.omar.branquinho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Interface gráfica do usuário, Texto, Aplicativo&#10;&#10;Descrição gerada automaticamente">
            <a:extLst>
              <a:ext uri="{FF2B5EF4-FFF2-40B4-BE49-F238E27FC236}">
                <a16:creationId xmlns:a16="http://schemas.microsoft.com/office/drawing/2014/main" id="{8DBA3F6C-180B-4F96-A40E-7F4085596A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9" y="552704"/>
            <a:ext cx="10034257" cy="497265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A1F2EEFF-CD97-44AE-8C17-6FE14071904A}"/>
              </a:ext>
            </a:extLst>
          </p:cNvPr>
          <p:cNvSpPr txBox="1"/>
          <p:nvPr/>
        </p:nvSpPr>
        <p:spPr>
          <a:xfrm>
            <a:off x="2393737" y="5587093"/>
            <a:ext cx="794121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professor.omar.branquinho@gmail.com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WhatsApp 19 996559844</a:t>
            </a:r>
          </a:p>
        </p:txBody>
      </p:sp>
    </p:spTree>
    <p:extLst>
      <p:ext uri="{BB962C8B-B14F-4D97-AF65-F5344CB8AC3E}">
        <p14:creationId xmlns:p14="http://schemas.microsoft.com/office/powerpoint/2010/main" val="2693281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C4E5CBBD-9228-4D4E-8D92-EAF0C904D1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346" y="2663687"/>
            <a:ext cx="9541810" cy="2463174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33DCBF1A-6AEA-47F9-8A73-608C461AC1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346" y="828143"/>
            <a:ext cx="7390715" cy="694215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6974B31C-8317-4204-8CD0-D7D6A7AC00DA}"/>
              </a:ext>
            </a:extLst>
          </p:cNvPr>
          <p:cNvSpPr txBox="1"/>
          <p:nvPr/>
        </p:nvSpPr>
        <p:spPr>
          <a:xfrm>
            <a:off x="719206" y="5450635"/>
            <a:ext cx="10753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>
                <a:hlinkClick r:id="rId4"/>
              </a:rPr>
              <a:t>https://computerworld.com.br/2014/11/25/iot-e-um-grande-e-confuso-campo-a-espera-de-explodir/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851441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6A6507-4875-4E4E-AD0E-877F5FEB7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IoT é uma confusão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4A80424-4E42-4FFE-A5B2-3057B7C81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416" y="2660513"/>
            <a:ext cx="11085253" cy="3435488"/>
          </a:xfrm>
        </p:spPr>
        <p:txBody>
          <a:bodyPr>
            <a:normAutofit/>
          </a:bodyPr>
          <a:lstStyle/>
          <a:p>
            <a:r>
              <a:rPr lang="pt-BR" sz="3600" b="0" i="0" dirty="0">
                <a:solidFill>
                  <a:schemeClr val="tx1"/>
                </a:solidFill>
                <a:effectLst/>
                <a:latin typeface="Raleway"/>
              </a:rPr>
              <a:t>Vá a uma conferência e alguém, muito provavelmente, tentará lhe empurrar/vender o conceito da Internet das Coisas (Internet </a:t>
            </a:r>
            <a:r>
              <a:rPr lang="pt-BR" sz="3600" b="0" i="0" dirty="0" err="1">
                <a:solidFill>
                  <a:schemeClr val="tx1"/>
                </a:solidFill>
                <a:effectLst/>
                <a:latin typeface="Raleway"/>
              </a:rPr>
              <a:t>of</a:t>
            </a:r>
            <a:r>
              <a:rPr lang="pt-BR" sz="3600" b="0" i="0" dirty="0">
                <a:solidFill>
                  <a:schemeClr val="tx1"/>
                </a:solidFill>
                <a:effectLst/>
                <a:latin typeface="Raleway"/>
              </a:rPr>
              <a:t> </a:t>
            </a:r>
            <a:r>
              <a:rPr lang="pt-BR" sz="3600" b="0" i="0" dirty="0" err="1">
                <a:solidFill>
                  <a:schemeClr val="tx1"/>
                </a:solidFill>
                <a:effectLst/>
                <a:latin typeface="Raleway"/>
              </a:rPr>
              <a:t>Things</a:t>
            </a:r>
            <a:r>
              <a:rPr lang="pt-BR" sz="3600" b="0" i="0" dirty="0">
                <a:solidFill>
                  <a:schemeClr val="tx1"/>
                </a:solidFill>
                <a:effectLst/>
                <a:latin typeface="Raleway"/>
              </a:rPr>
              <a:t> ou IoT). No entanto, a IoT não envolve necessariamente a internet e, às vezes, as coisas nem sequer estão nela.</a:t>
            </a:r>
            <a:endParaRPr lang="pt-B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944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0EE47E-23BF-4C3F-B696-ED6C09CC0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810" y="815699"/>
            <a:ext cx="7943022" cy="1325563"/>
          </a:xfrm>
        </p:spPr>
        <p:txBody>
          <a:bodyPr>
            <a:normAutofit/>
          </a:bodyPr>
          <a:lstStyle/>
          <a:p>
            <a:r>
              <a:rPr lang="pt-BR" sz="4000" b="1" dirty="0">
                <a:solidFill>
                  <a:schemeClr val="tx1"/>
                </a:solidFill>
              </a:rPr>
              <a:t>A quem interessa a desinformação?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7BB2DA4-AF12-475E-B3E8-1F11E44FF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810" y="2846041"/>
            <a:ext cx="11640379" cy="4177611"/>
          </a:xfrm>
        </p:spPr>
        <p:txBody>
          <a:bodyPr>
            <a:normAutofit/>
          </a:bodyPr>
          <a:lstStyle/>
          <a:p>
            <a:r>
              <a:rPr lang="pt-BR" sz="3600" dirty="0">
                <a:solidFill>
                  <a:schemeClr val="tx1"/>
                </a:solidFill>
              </a:rPr>
              <a:t>Fornecedores de tecnologias querem vender e estão certos</a:t>
            </a:r>
          </a:p>
          <a:p>
            <a:r>
              <a:rPr lang="pt-BR" sz="3600" dirty="0">
                <a:solidFill>
                  <a:schemeClr val="tx1"/>
                </a:solidFill>
              </a:rPr>
              <a:t>Não necessariamente explicar ou ensinar</a:t>
            </a:r>
          </a:p>
          <a:p>
            <a:r>
              <a:rPr lang="pt-BR" sz="3600" dirty="0">
                <a:solidFill>
                  <a:schemeClr val="tx1"/>
                </a:solidFill>
              </a:rPr>
              <a:t>Um erro é identificar a rede de sensores sem fio como sendo a principal parte</a:t>
            </a:r>
          </a:p>
          <a:p>
            <a:r>
              <a:rPr lang="pt-BR" sz="3600" dirty="0">
                <a:solidFill>
                  <a:schemeClr val="tx1"/>
                </a:solidFill>
              </a:rPr>
              <a:t>Quem tem que se preparar é quem precisa da solução IoT</a:t>
            </a:r>
          </a:p>
          <a:p>
            <a:r>
              <a:rPr lang="pt-BR" sz="3600" dirty="0">
                <a:solidFill>
                  <a:schemeClr val="tx1"/>
                </a:solidFill>
              </a:rPr>
              <a:t>O ensino de IoT hoje é caótico, sem metodologia</a:t>
            </a:r>
          </a:p>
        </p:txBody>
      </p:sp>
    </p:spTree>
    <p:extLst>
      <p:ext uri="{BB962C8B-B14F-4D97-AF65-F5344CB8AC3E}">
        <p14:creationId xmlns:p14="http://schemas.microsoft.com/office/powerpoint/2010/main" val="1424668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557C5E5B-AC5F-49A3-A1BC-C2992D0564C4}"/>
              </a:ext>
            </a:extLst>
          </p:cNvPr>
          <p:cNvSpPr txBox="1">
            <a:spLocks/>
          </p:cNvSpPr>
          <p:nvPr/>
        </p:nvSpPr>
        <p:spPr>
          <a:xfrm>
            <a:off x="0" y="241544"/>
            <a:ext cx="8255689" cy="10618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j-ea"/>
                <a:cs typeface="+mj-cs"/>
              </a:defRPr>
            </a:lvl1pPr>
          </a:lstStyle>
          <a:p>
            <a:r>
              <a:rPr lang="pt-BR" sz="2800" b="1" dirty="0"/>
              <a:t>Artigo IEEE – Revista Communications Magazine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D359D92-74E3-4326-84A8-EFF09A2FE0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224" y="1857713"/>
            <a:ext cx="7299554" cy="4227796"/>
          </a:xfrm>
          <a:prstGeom prst="rect">
            <a:avLst/>
          </a:prstGeom>
        </p:spPr>
      </p:pic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6B855C9D-0D50-4851-BA85-590C46129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5043" y="2899051"/>
            <a:ext cx="4002157" cy="2044010"/>
          </a:xfrm>
        </p:spPr>
        <p:txBody>
          <a:bodyPr>
            <a:normAutofit/>
          </a:bodyPr>
          <a:lstStyle/>
          <a:p>
            <a:r>
              <a:rPr lang="pt-BR" dirty="0"/>
              <a:t>Proposta brasileira de metodologia</a:t>
            </a:r>
          </a:p>
          <a:p>
            <a:r>
              <a:rPr lang="pt-BR" dirty="0"/>
              <a:t>UNICAMP</a:t>
            </a:r>
          </a:p>
          <a:p>
            <a:r>
              <a:rPr lang="pt-BR" dirty="0"/>
              <a:t>Doutorado</a:t>
            </a:r>
          </a:p>
        </p:txBody>
      </p:sp>
    </p:spTree>
    <p:extLst>
      <p:ext uri="{BB962C8B-B14F-4D97-AF65-F5344CB8AC3E}">
        <p14:creationId xmlns:p14="http://schemas.microsoft.com/office/powerpoint/2010/main" val="2338055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972810-B728-476C-93BA-7BCE368DC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298" y="2544417"/>
            <a:ext cx="11067902" cy="2146853"/>
          </a:xfrm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tx1"/>
                </a:solidFill>
              </a:rPr>
              <a:t>A IoT utiliza informações capturadas do mundo físico e virtual da Internet, para atender os objetivos de um </a:t>
            </a:r>
            <a:r>
              <a:rPr lang="pt-BR" sz="3200" b="1" dirty="0">
                <a:solidFill>
                  <a:srgbClr val="FF0000"/>
                </a:solidFill>
              </a:rPr>
              <a:t>negócio</a:t>
            </a:r>
            <a:r>
              <a:rPr lang="pt-BR" sz="3200" dirty="0">
                <a:solidFill>
                  <a:schemeClr val="tx1"/>
                </a:solidFill>
              </a:rPr>
              <a:t>,</a:t>
            </a:r>
            <a:r>
              <a:rPr lang="pt-BR" sz="3200" b="1" dirty="0">
                <a:solidFill>
                  <a:schemeClr val="tx1"/>
                </a:solidFill>
              </a:rPr>
              <a:t> </a:t>
            </a:r>
            <a:r>
              <a:rPr lang="pt-BR" sz="3200" dirty="0">
                <a:solidFill>
                  <a:schemeClr val="tx1"/>
                </a:solidFill>
              </a:rPr>
              <a:t>com a identificação dos  </a:t>
            </a:r>
            <a:r>
              <a:rPr lang="pt-BR" sz="3200" b="1" dirty="0">
                <a:solidFill>
                  <a:srgbClr val="FF0000"/>
                </a:solidFill>
              </a:rPr>
              <a:t>requisitos</a:t>
            </a:r>
            <a:r>
              <a:rPr lang="pt-BR" sz="3200" dirty="0">
                <a:solidFill>
                  <a:schemeClr val="tx1"/>
                </a:solidFill>
              </a:rPr>
              <a:t> necessários para </a:t>
            </a:r>
            <a:r>
              <a:rPr lang="pt-BR" sz="3200" b="1" dirty="0">
                <a:solidFill>
                  <a:srgbClr val="FF0000"/>
                </a:solidFill>
              </a:rPr>
              <a:t>implementar</a:t>
            </a:r>
            <a:r>
              <a:rPr lang="pt-BR" sz="3200" dirty="0">
                <a:solidFill>
                  <a:schemeClr val="tx1"/>
                </a:solidFill>
              </a:rPr>
              <a:t>,</a:t>
            </a:r>
            <a:r>
              <a:rPr lang="pt-BR" sz="3200" b="1" dirty="0">
                <a:solidFill>
                  <a:schemeClr val="tx1"/>
                </a:solidFill>
              </a:rPr>
              <a:t> </a:t>
            </a:r>
            <a:r>
              <a:rPr lang="pt-BR" sz="3200" dirty="0">
                <a:solidFill>
                  <a:schemeClr val="tx1"/>
                </a:solidFill>
              </a:rPr>
              <a:t>utilizando diferentes tecnologias. 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885CA3B-5352-45C5-B493-EB5F7E1873D8}"/>
              </a:ext>
            </a:extLst>
          </p:cNvPr>
          <p:cNvSpPr/>
          <p:nvPr/>
        </p:nvSpPr>
        <p:spPr>
          <a:xfrm>
            <a:off x="1083861" y="4837043"/>
            <a:ext cx="2944800" cy="1640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/>
              <a:t>NEGÓCIO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AF228E3-E76C-4F3C-A1B9-ED6023FCB22C}"/>
              </a:ext>
            </a:extLst>
          </p:cNvPr>
          <p:cNvSpPr/>
          <p:nvPr/>
        </p:nvSpPr>
        <p:spPr>
          <a:xfrm>
            <a:off x="4499212" y="4852262"/>
            <a:ext cx="3301620" cy="164061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/>
              <a:t>REQUISITOS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699F342F-CA3D-4586-813A-BF4C2FBD4D42}"/>
              </a:ext>
            </a:extLst>
          </p:cNvPr>
          <p:cNvSpPr/>
          <p:nvPr/>
        </p:nvSpPr>
        <p:spPr>
          <a:xfrm>
            <a:off x="8052179" y="4837043"/>
            <a:ext cx="3301621" cy="1657672"/>
          </a:xfrm>
          <a:prstGeom prst="rect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/>
              <a:t>IMPLEMENTAÇÃO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45AC889B-6A5F-486E-B91B-970841CD8FF7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0618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j-ea"/>
                <a:cs typeface="+mj-cs"/>
              </a:defRPr>
            </a:lvl1pPr>
          </a:lstStyle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Definição do que é IoT</a:t>
            </a:r>
          </a:p>
        </p:txBody>
      </p:sp>
    </p:spTree>
    <p:extLst>
      <p:ext uri="{BB962C8B-B14F-4D97-AF65-F5344CB8AC3E}">
        <p14:creationId xmlns:p14="http://schemas.microsoft.com/office/powerpoint/2010/main" val="1126259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2A341537-89F4-4D13-A35A-44FFBE1BB349}"/>
              </a:ext>
            </a:extLst>
          </p:cNvPr>
          <p:cNvSpPr/>
          <p:nvPr/>
        </p:nvSpPr>
        <p:spPr>
          <a:xfrm>
            <a:off x="10946296" y="59309"/>
            <a:ext cx="1086678" cy="9611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E483686-3B0C-45CD-AE24-3AC7A656C1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25" y="1676693"/>
            <a:ext cx="8637465" cy="4989149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EF95A18A-17EB-4B46-9167-DFD0C885AE3E}"/>
              </a:ext>
            </a:extLst>
          </p:cNvPr>
          <p:cNvSpPr txBox="1"/>
          <p:nvPr/>
        </p:nvSpPr>
        <p:spPr>
          <a:xfrm>
            <a:off x="1904531" y="546206"/>
            <a:ext cx="5741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Síntese da Metodologia das Três Fases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61EE1B0-7B13-4040-A7FB-51A9ABA898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72245" y="2774380"/>
            <a:ext cx="2981739" cy="1188477"/>
          </a:xfrm>
          <a:prstGeom prst="rect">
            <a:avLst/>
          </a:prstGeom>
        </p:spPr>
      </p:pic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94C80AC5-2092-456E-B922-05BFA4E9DA55}"/>
              </a:ext>
            </a:extLst>
          </p:cNvPr>
          <p:cNvSpPr txBox="1">
            <a:spLocks/>
          </p:cNvSpPr>
          <p:nvPr/>
        </p:nvSpPr>
        <p:spPr>
          <a:xfrm>
            <a:off x="8911434" y="4117592"/>
            <a:ext cx="2903360" cy="85173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iotm3f.cc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F867EFD7-A086-4E06-93E2-70F140E0A19B}"/>
              </a:ext>
            </a:extLst>
          </p:cNvPr>
          <p:cNvSpPr txBox="1">
            <a:spLocks/>
          </p:cNvSpPr>
          <p:nvPr/>
        </p:nvSpPr>
        <p:spPr>
          <a:xfrm>
            <a:off x="8567339" y="5123551"/>
            <a:ext cx="3465635" cy="13255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Foco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Pequenas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Médias empresas</a:t>
            </a:r>
          </a:p>
        </p:txBody>
      </p:sp>
    </p:spTree>
    <p:extLst>
      <p:ext uri="{BB962C8B-B14F-4D97-AF65-F5344CB8AC3E}">
        <p14:creationId xmlns:p14="http://schemas.microsoft.com/office/powerpoint/2010/main" val="3720241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Interface gráfica do usuário, Texto, Aplicativo&#10;&#10;Descrição gerada automaticamente">
            <a:extLst>
              <a:ext uri="{FF2B5EF4-FFF2-40B4-BE49-F238E27FC236}">
                <a16:creationId xmlns:a16="http://schemas.microsoft.com/office/drawing/2014/main" id="{254AD6F8-7032-4637-8D79-514D9F46EF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72" y="1007166"/>
            <a:ext cx="7583429" cy="375810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48BED812-AA0E-4541-9D09-236E6AA8038F}"/>
              </a:ext>
            </a:extLst>
          </p:cNvPr>
          <p:cNvSpPr txBox="1"/>
          <p:nvPr/>
        </p:nvSpPr>
        <p:spPr>
          <a:xfrm>
            <a:off x="2393737" y="5587093"/>
            <a:ext cx="794121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professor.omar.branquinho@gmail.com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WhatsApp 19 996559844</a:t>
            </a:r>
          </a:p>
        </p:txBody>
      </p:sp>
    </p:spTree>
    <p:extLst>
      <p:ext uri="{BB962C8B-B14F-4D97-AF65-F5344CB8AC3E}">
        <p14:creationId xmlns:p14="http://schemas.microsoft.com/office/powerpoint/2010/main" val="311980425"/>
      </p:ext>
    </p:extLst>
  </p:cSld>
  <p:clrMapOvr>
    <a:masterClrMapping/>
  </p:clrMapOvr>
</p:sld>
</file>

<file path=ppt/theme/theme1.xml><?xml version="1.0" encoding="utf-8"?>
<a:theme xmlns:a="http://schemas.openxmlformats.org/drawingml/2006/main" name="Profundidade">
  <a:themeElements>
    <a:clrScheme name="Profundidade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Profundidade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undidad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TM04033923[[fn=Profundidade]]</Template>
  <TotalTime>11634</TotalTime>
  <Words>212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Comic Sans MS</vt:lpstr>
      <vt:lpstr>Corbel</vt:lpstr>
      <vt:lpstr>Raleway</vt:lpstr>
      <vt:lpstr>Profundidade</vt:lpstr>
      <vt:lpstr>1_Tema do Office</vt:lpstr>
      <vt:lpstr>Apresentação do PowerPoint</vt:lpstr>
      <vt:lpstr>Apresentação do PowerPoint</vt:lpstr>
      <vt:lpstr>IoT é uma confusão</vt:lpstr>
      <vt:lpstr>A quem interessa a desinformação?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Canal Professor Omar Branquinho</dc:title>
  <dc:creator>OMAR BRANQUINHO</dc:creator>
  <cp:lastModifiedBy>OMAR BRANQUINHO</cp:lastModifiedBy>
  <cp:revision>63</cp:revision>
  <dcterms:created xsi:type="dcterms:W3CDTF">2020-10-07T15:19:28Z</dcterms:created>
  <dcterms:modified xsi:type="dcterms:W3CDTF">2021-06-11T21:33:21Z</dcterms:modified>
</cp:coreProperties>
</file>